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72" r:id="rId3"/>
    <p:sldId id="273" r:id="rId4"/>
    <p:sldId id="309" r:id="rId5"/>
    <p:sldId id="291" r:id="rId6"/>
    <p:sldId id="307" r:id="rId7"/>
    <p:sldId id="289" r:id="rId8"/>
    <p:sldId id="298" r:id="rId9"/>
    <p:sldId id="288" r:id="rId10"/>
    <p:sldId id="284" r:id="rId11"/>
    <p:sldId id="285" r:id="rId12"/>
    <p:sldId id="300" r:id="rId13"/>
    <p:sldId id="304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6C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36" autoAdjust="0"/>
    <p:restoredTop sz="94629" autoAdjust="0"/>
  </p:normalViewPr>
  <p:slideViewPr>
    <p:cSldViewPr showGuides="1">
      <p:cViewPr varScale="1">
        <p:scale>
          <a:sx n="70" d="100"/>
          <a:sy n="70" d="100"/>
        </p:scale>
        <p:origin x="-636" y="-90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pos="2880"/>
        <p:guide pos="719"/>
        <p:guide pos="4608"/>
        <p:guide pos="935"/>
        <p:guide pos="5257"/>
        <p:guide pos="4392"/>
        <p:guide pos="503"/>
        <p:guide pos="5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1242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E14E0A-654A-4DF4-ABA8-40F831562CB9}" type="slidenum">
              <a:rPr lang="cs-CZ" sz="1200">
                <a:latin typeface="+mn-lt"/>
              </a:rPr>
              <a:pPr algn="r">
                <a:defRPr/>
              </a:pPr>
              <a:t>1</a:t>
            </a:fld>
            <a:endParaRPr lang="cs-CZ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89233-D082-46E4-833B-0C4FE6ACE57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a typeface="ＭＳ Ｐゴシック" pitchFamily="34" charset="-128"/>
            </a:endParaRPr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E2C649B-26B0-456C-9AE2-A51CF79ACF20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84FB94-02CC-410A-8CBA-6E9F5409905B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éře technologií se mění jak naše společnost, tak i způsoby vědecké a výzkumné práce, jako hybatele lidského poznání. Vládami je kladen důraz na podporu výzkumu, vývoje, inovací, vzdělávání a mobility pracovníků, pro zajištění lepši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konkurencee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schopnější znalostní ekonomiky.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89233-D082-46E4-833B-0C4FE6ACE57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éře technologií se mění jak naše společnost, tak i způsoby vědecké a výzkumné práce, jako hybatele lidského poznání. Vládami je kladen důraz na podporu výzkumu, vývoje, inovací, vzdělávání a mobility pracovníků, pro zajištění lepši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konkurencee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schopnější znalostní ekonomiky.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89233-D082-46E4-833B-0C4FE6ACE57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9939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76D0663-029A-4007-9E2B-7CD08F8D5686}" type="slidenum">
              <a:rPr lang="cs-CZ" sz="1200">
                <a:latin typeface="Corbel" pitchFamily="34" charset="0"/>
              </a:rPr>
              <a:pPr algn="r"/>
              <a:t>4</a:t>
            </a:fld>
            <a:endParaRPr lang="cs-CZ" sz="1200" dirty="0">
              <a:latin typeface="Corbe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éře technologií se mění jak naše společnost, tak i způsoby vědecké a výzkumné práce, jako hybatele lidského poznání. Vládami je kladen důraz na podporu výzkumu, vývoje, inovací, vzdělávání a mobility pracovníků, pro zajištění lepši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konkurencee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schopnější znalostní ekonomiky.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89233-D082-46E4-833B-0C4FE6ACE57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3795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271266-3C01-4FC8-BFCD-0747BDF3A6A8}" type="slidenum">
              <a:rPr lang="cs-CZ" sz="1200">
                <a:latin typeface="Corbel" pitchFamily="34" charset="0"/>
              </a:rPr>
              <a:pPr algn="r"/>
              <a:t>6</a:t>
            </a:fld>
            <a:endParaRPr lang="cs-CZ" sz="1200" dirty="0">
              <a:latin typeface="Corbe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4275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EE2616-2DAC-4FA0-A5E5-83B91D1FBCD0}" type="slidenum">
              <a:rPr lang="cs-CZ" sz="1200">
                <a:latin typeface="Corbel" pitchFamily="34" charset="0"/>
              </a:rPr>
              <a:pPr algn="r"/>
              <a:t>7</a:t>
            </a:fld>
            <a:endParaRPr lang="cs-CZ" sz="1200" dirty="0">
              <a:latin typeface="Corbe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3795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271266-3C01-4FC8-BFCD-0747BDF3A6A8}" type="slidenum">
              <a:rPr lang="cs-CZ" sz="1200">
                <a:latin typeface="Corbel" pitchFamily="34" charset="0"/>
              </a:rPr>
              <a:pPr algn="r"/>
              <a:t>8</a:t>
            </a:fld>
            <a:endParaRPr lang="cs-CZ" sz="1200" dirty="0">
              <a:latin typeface="Corbe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89233-D082-46E4-833B-0C4FE6ACE57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1371600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13716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cs-CZ" smtClean="0"/>
              <a:pPr/>
              <a:t>27.11.2014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/>
          <p:cNvSpPr>
            <a:spLocks noGrp="1"/>
          </p:cNvSpPr>
          <p:nvPr>
            <p:ph type="subTitle" idx="4294967295"/>
          </p:nvPr>
        </p:nvSpPr>
        <p:spPr>
          <a:xfrm>
            <a:off x="798513" y="6324600"/>
            <a:ext cx="5526087" cy="392289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cs-CZ" sz="1200" cap="all" spc="200" dirty="0" smtClean="0">
                <a:solidFill>
                  <a:srgbClr val="00529B"/>
                </a:solidFill>
              </a:rPr>
              <a:t>INOVACE roku 2014</a:t>
            </a:r>
            <a:endParaRPr lang="cs-CZ" altLang="cs-CZ" sz="1200" cap="all" spc="200" dirty="0" smtClean="0">
              <a:solidFill>
                <a:srgbClr val="00529B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94917" y="2133600"/>
            <a:ext cx="6941033" cy="2819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Národní e-infrastruktura </a:t>
            </a:r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CESNET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b="1" dirty="0" smtClean="0">
                <a:solidFill>
                  <a:srgbClr val="56C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vědu, výzkum a vzdělávání</a:t>
            </a:r>
            <a:endParaRPr lang="cs-CZ" sz="3400" b="1" dirty="0">
              <a:solidFill>
                <a:srgbClr val="56C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59267"/>
      </p:ext>
    </p:extLst>
  </p:cSld>
  <p:clrMapOvr>
    <a:masterClrMapping/>
  </p:clrMapOvr>
  <p:transition advClick="0" advTm="4000">
    <p:fade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Nadpis 6"/>
          <p:cNvSpPr>
            <a:spLocks noGrp="1"/>
          </p:cNvSpPr>
          <p:nvPr>
            <p:ph type="title"/>
          </p:nvPr>
        </p:nvSpPr>
        <p:spPr>
          <a:xfrm>
            <a:off x="685800" y="247072"/>
            <a:ext cx="88392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UŽIVATELÉ E-INFRASTRUKTURY</a:t>
            </a:r>
            <a:endParaRPr lang="cs-CZ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19956" y="1569685"/>
            <a:ext cx="7690644" cy="2944587"/>
          </a:xfrm>
        </p:spPr>
        <p:txBody>
          <a:bodyPr rtlCol="0">
            <a:noAutofit/>
          </a:bodyPr>
          <a:lstStyle/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veřejných, státních a soukromých vysokých škol,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ústavů Akademie věd České republiky,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fakultních nemocnic,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vědeckých a jiných knihoven,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významné kulturní instituce,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technologická a inovační centra, 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vědeckotechnické parky, </a:t>
            </a:r>
          </a:p>
          <a:p>
            <a:pPr marL="324000" lv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více než 200 dalších vědeckých a výzkumných organizací.</a:t>
            </a:r>
          </a:p>
        </p:txBody>
      </p:sp>
      <p:sp>
        <p:nvSpPr>
          <p:cNvPr id="10" name="Zástupný symbol pro obsah 8"/>
          <p:cNvSpPr txBox="1">
            <a:spLocks/>
          </p:cNvSpPr>
          <p:nvPr/>
        </p:nvSpPr>
        <p:spPr>
          <a:xfrm>
            <a:off x="996156" y="4724400"/>
            <a:ext cx="7690644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cs-CZ" b="1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Celkový počet individuálních uživatelů, kteří mají v ČR přístup k službám e-infrastruktury CESNET, lze odhadnout na cca 450 tis. osob. </a:t>
            </a:r>
            <a:endParaRPr lang="cs-CZ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2148193635"/>
      </p:ext>
    </p:extLst>
  </p:cSld>
  <p:clrMapOvr>
    <a:masterClrMapping/>
  </p:clrMapOvr>
  <p:transition spd="med" advClick="0" advTm="1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3"/>
          <p:cNvSpPr txBox="1">
            <a:spLocks noChangeArrowheads="1"/>
          </p:cNvSpPr>
          <p:nvPr/>
        </p:nvSpPr>
        <p:spPr bwMode="auto">
          <a:xfrm>
            <a:off x="609600" y="2617720"/>
            <a:ext cx="8135938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904875" lvl="1" indent="-457200" eaLnBrk="1" hangingPunct="1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pan-evropská síť GÉANT</a:t>
            </a:r>
          </a:p>
          <a:p>
            <a:pPr marL="904875" lvl="1" indent="-457200" eaLnBrk="1" hangingPunct="1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více než 3500 institucí ve 38 zemích Evropy</a:t>
            </a:r>
          </a:p>
          <a:p>
            <a:pPr marL="904875" lvl="1" indent="-457200" eaLnBrk="1" hangingPunct="1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návaznost na sítě severní a jižní Ameriky, Asie,    Austrálie, Afriky…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990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cs-CZ"/>
            </a:defPPr>
            <a:lvl1pPr>
              <a:lnSpc>
                <a:spcPct val="90000"/>
              </a:lnSpc>
              <a:defRPr sz="4000" b="1">
                <a:solidFill>
                  <a:srgbClr val="00529B"/>
                </a:solidFill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PŘÍSTUP DO GLOBÁLNÍHO VÝZKUMNÉHO PROSTORU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1802774638"/>
      </p:ext>
    </p:extLst>
  </p:cSld>
  <p:clrMapOvr>
    <a:masterClrMapping/>
  </p:clrMapOvr>
  <p:transition spd="med" advClick="0" advTm="11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Nadpis 6"/>
          <p:cNvSpPr>
            <a:spLocks noGrp="1"/>
          </p:cNvSpPr>
          <p:nvPr>
            <p:ph type="title"/>
          </p:nvPr>
        </p:nvSpPr>
        <p:spPr>
          <a:xfrm>
            <a:off x="912613" y="-76200"/>
            <a:ext cx="6859787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SDRUŽENÍ CESNET</a:t>
            </a:r>
            <a:endParaRPr lang="cs-CZ" altLang="cs-CZ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28454" y="4038600"/>
            <a:ext cx="8229600" cy="2209800"/>
          </a:xfrm>
        </p:spPr>
        <p:txBody>
          <a:bodyPr rtlCol="0">
            <a:noAutofit/>
          </a:bodyPr>
          <a:lstStyle/>
          <a:p>
            <a:pPr marL="447675" lvl="1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None/>
            </a:pPr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činnost</a:t>
            </a:r>
          </a:p>
          <a:p>
            <a:pPr marL="904875" lvl="1" indent="-4572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Budování a rozvoj národní e-infrastruktury určené pro vědu, výzkum a vzdělávání.</a:t>
            </a:r>
          </a:p>
          <a:p>
            <a:pPr marL="904875" lvl="1" indent="-4572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Výzkum a vývoj v oblasti informačních a komunikačních technologií a jejich aplikací.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609600" y="1447800"/>
            <a:ext cx="8229600" cy="350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5" lvl="1" indent="-457200">
              <a:spcBef>
                <a:spcPts val="2400"/>
              </a:spcBef>
              <a:buFont typeface="Calibri" panose="020F0502020204030204" pitchFamily="34" charset="0"/>
              <a:buChar char="»"/>
            </a:pPr>
            <a:r>
              <a:rPr lang="cs-CZ" alt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Založeno vysokými školami a Akademií věd ČR v roce 1996 </a:t>
            </a:r>
          </a:p>
          <a:p>
            <a:pPr marL="904875" lvl="1" indent="-457200">
              <a:spcBef>
                <a:spcPts val="2400"/>
              </a:spcBef>
              <a:buFont typeface="Calibri" panose="020F0502020204030204" pitchFamily="34" charset="0"/>
              <a:buChar char="»"/>
            </a:pPr>
            <a:r>
              <a:rPr lang="cs-CZ" alt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Členské organizace: </a:t>
            </a:r>
          </a:p>
          <a:p>
            <a:pPr marL="1608138" lvl="3">
              <a:lnSpc>
                <a:spcPct val="100000"/>
              </a:lnSpc>
              <a:spcBef>
                <a:spcPts val="1200"/>
              </a:spcBef>
              <a:buFont typeface="Arial" charset="0"/>
              <a:buChar char="−"/>
            </a:pP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veřejné vysoké školy </a:t>
            </a:r>
          </a:p>
          <a:p>
            <a:pPr marL="1608138" lvl="3">
              <a:lnSpc>
                <a:spcPct val="100000"/>
              </a:lnSpc>
              <a:spcBef>
                <a:spcPts val="1200"/>
              </a:spcBef>
              <a:buFont typeface="Arial" charset="0"/>
              <a:buChar char="−"/>
            </a:pP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státní vysoké školy</a:t>
            </a:r>
          </a:p>
          <a:p>
            <a:pPr marL="1608138" lvl="3">
              <a:lnSpc>
                <a:spcPct val="100000"/>
              </a:lnSpc>
              <a:spcBef>
                <a:spcPts val="1200"/>
              </a:spcBef>
              <a:buFont typeface="Arial" charset="0"/>
              <a:buChar char="−"/>
            </a:pPr>
            <a:r>
              <a:rPr lang="cs-CZ" alt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Akademie věd ČR</a:t>
            </a:r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2">
              <a:spcBef>
                <a:spcPts val="2400"/>
              </a:spcBef>
              <a:buFont typeface="Arial" charset="0"/>
              <a:buChar char="•"/>
            </a:pP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23179838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Nadpis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00529B"/>
                </a:solidFill>
              </a:rPr>
              <a:t>E –INFRASTRUKTURA CESNET</a:t>
            </a:r>
            <a:endParaRPr lang="cs-CZ" sz="4000" b="1" dirty="0">
              <a:solidFill>
                <a:srgbClr val="00529B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90600" y="2286000"/>
            <a:ext cx="7309644" cy="3551220"/>
          </a:xfrm>
        </p:spPr>
        <p:txBody>
          <a:bodyPr rtlCol="0">
            <a:noAutofit/>
          </a:bodyPr>
          <a:lstStyle/>
          <a:p>
            <a:pPr marL="324000">
              <a:spcAft>
                <a:spcPts val="20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/>
              <a:t>Komplexní ICT řešení pro podporu vědy, </a:t>
            </a:r>
            <a:r>
              <a:rPr lang="cs-CZ" dirty="0" smtClean="0"/>
              <a:t>výzkumu, </a:t>
            </a:r>
            <a:r>
              <a:rPr lang="cs-CZ" dirty="0"/>
              <a:t>vzdělávání a </a:t>
            </a:r>
            <a:r>
              <a:rPr lang="cs-CZ" dirty="0" smtClean="0"/>
              <a:t>inovací bez </a:t>
            </a:r>
            <a:r>
              <a:rPr lang="cs-CZ" dirty="0"/>
              <a:t>ohledu na vědní obor</a:t>
            </a:r>
          </a:p>
          <a:p>
            <a:pPr marL="324000" lvl="0">
              <a:spcAft>
                <a:spcPts val="20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/>
              <a:t>Nástroje pro přenos, ukládání a zpracování dat </a:t>
            </a:r>
          </a:p>
          <a:p>
            <a:pPr marL="324000">
              <a:spcAft>
                <a:spcPts val="20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 smtClean="0"/>
              <a:t>Cíleně </a:t>
            </a:r>
            <a:r>
              <a:rPr lang="cs-CZ" dirty="0"/>
              <a:t>budována podle specifických potřeb výzkumné, vědecké a akademické komunity v ČR</a:t>
            </a:r>
          </a:p>
          <a:p>
            <a:pPr marL="324000">
              <a:spcAft>
                <a:spcPts val="2000"/>
              </a:spcAft>
              <a:buFont typeface="Calibri" panose="020F0502020204030204" pitchFamily="34" charset="0"/>
              <a:buChar char="»"/>
              <a:defRPr/>
            </a:pPr>
            <a:endParaRPr lang="cs-CZ" dirty="0" smtClean="0"/>
          </a:p>
          <a:p>
            <a:pPr marL="324000">
              <a:lnSpc>
                <a:spcPct val="90000"/>
              </a:lnSpc>
              <a:spcBef>
                <a:spcPts val="1800"/>
              </a:spcBef>
              <a:spcAft>
                <a:spcPts val="20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endParaRPr lang="cs-CZ" dirty="0"/>
          </a:p>
          <a:p>
            <a:pPr marL="324000" indent="0">
              <a:spcAft>
                <a:spcPts val="2000"/>
              </a:spcAft>
              <a:buNone/>
              <a:defRPr/>
            </a:pPr>
            <a:endParaRPr lang="cs-CZ" dirty="0"/>
          </a:p>
        </p:txBody>
      </p:sp>
      <p:sp>
        <p:nvSpPr>
          <p:cNvPr id="8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692392671"/>
      </p:ext>
    </p:extLst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Nadpis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–INFRASTRUKTURA CESNET</a:t>
            </a:r>
            <a:endParaRPr lang="cs-CZ" sz="4000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90600" y="2209800"/>
            <a:ext cx="7309644" cy="3551220"/>
          </a:xfrm>
        </p:spPr>
        <p:txBody>
          <a:bodyPr rtlCol="0">
            <a:noAutofit/>
          </a:bodyPr>
          <a:lstStyle/>
          <a:p>
            <a:pPr marL="3240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Zjednodušuje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komunikaci a spolupráci mezi týmy </a:t>
            </a:r>
          </a:p>
          <a:p>
            <a:pPr marL="3240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Vytváří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jedinečné prostředí s cílem urychlit proces vědeckého objevu</a:t>
            </a:r>
          </a:p>
          <a:p>
            <a:pPr marL="3240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»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omáhá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zamezovat duplicitním činnostem </a:t>
            </a:r>
          </a:p>
          <a:p>
            <a:pPr marL="3240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Odstraňuje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bariéry času a vysokých nákladů </a:t>
            </a:r>
          </a:p>
          <a:p>
            <a:pPr marL="324000">
              <a:lnSpc>
                <a:spcPct val="100000"/>
              </a:lnSpc>
              <a:spcBef>
                <a:spcPts val="1200"/>
              </a:spcBef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Celkově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zjednodušuje proces získávání nových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poznatků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2423501777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72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72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7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730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596353"/>
          </a:xfrm>
          <a:prstGeom prst="rect">
            <a:avLst/>
          </a:prstGeom>
        </p:spPr>
      </p:pic>
      <p:sp>
        <p:nvSpPr>
          <p:cNvPr id="8" name="Podnadpis 3"/>
          <p:cNvSpPr txBox="1">
            <a:spLocks/>
          </p:cNvSpPr>
          <p:nvPr/>
        </p:nvSpPr>
        <p:spPr>
          <a:xfrm>
            <a:off x="762000" y="6428767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325584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Nadpis 6"/>
          <p:cNvSpPr>
            <a:spLocks noGrp="1"/>
          </p:cNvSpPr>
          <p:nvPr>
            <p:ph type="title"/>
          </p:nvPr>
        </p:nvSpPr>
        <p:spPr>
          <a:xfrm>
            <a:off x="914400" y="8683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KOMPONENTY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–INFRASTRUKTURY</a:t>
            </a:r>
            <a:endParaRPr lang="cs-CZ" sz="4000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143000" y="2468580"/>
            <a:ext cx="7309644" cy="3322620"/>
          </a:xfrm>
        </p:spPr>
        <p:txBody>
          <a:bodyPr rtlCol="0">
            <a:noAutofit/>
          </a:bodyPr>
          <a:lstStyle/>
          <a:p>
            <a:pPr marL="324000" lvl="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omunikační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infrastruktura (síť CESNET2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4000" lvl="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Gridová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infrastruktura pro náročné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výpočty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4000" lvl="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Datová úložiště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4000" lvl="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»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 a nástroje pro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vzdálenou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4000" indent="0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3605095182"/>
      </p:ext>
    </p:extLst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ology_Cesnet_optic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87" y="139044"/>
            <a:ext cx="8001000" cy="661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opology_Cesnet_IP_cze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58" y="76200"/>
            <a:ext cx="8153400" cy="67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opology_Cesnet_metacentrum_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44" y="76200"/>
            <a:ext cx="811659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opology_Cesnet_datová centra_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-304800"/>
            <a:ext cx="8763000" cy="723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91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23802"/>
            <a:ext cx="6172200" cy="31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535" y="2057400"/>
            <a:ext cx="7496330" cy="386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" y="2248324"/>
            <a:ext cx="9144000" cy="3238076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14" y="1981200"/>
            <a:ext cx="9144000" cy="448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52814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6"/>
          <p:cNvSpPr>
            <a:spLocks/>
          </p:cNvSpPr>
          <p:nvPr/>
        </p:nvSpPr>
        <p:spPr bwMode="auto">
          <a:xfrm>
            <a:off x="729342" y="3810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cs-CZ" altLang="cs-CZ" sz="4000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 A NÁSTROJE PRO VZDÁLENOU SPOLUPRÁCI</a:t>
            </a:r>
            <a:endParaRPr lang="cs-CZ" sz="4000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1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6"/>
          <p:cNvSpPr>
            <a:spLocks/>
          </p:cNvSpPr>
          <p:nvPr/>
        </p:nvSpPr>
        <p:spPr bwMode="auto">
          <a:xfrm>
            <a:off x="838200" y="3810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cs-CZ" altLang="cs-CZ" sz="4000" b="1" dirty="0" smtClean="0">
                <a:solidFill>
                  <a:srgbClr val="0052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SLUŽBY E-INFRASTRUKTURY</a:t>
            </a:r>
            <a:endParaRPr lang="cs-CZ" sz="4000" b="1" dirty="0">
              <a:solidFill>
                <a:srgbClr val="0052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0" name="Zástupný symbol pro obsah 8"/>
          <p:cNvSpPr>
            <a:spLocks/>
          </p:cNvSpPr>
          <p:nvPr/>
        </p:nvSpPr>
        <p:spPr bwMode="auto">
          <a:xfrm>
            <a:off x="1219200" y="1646238"/>
            <a:ext cx="762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Síťové služby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Ukládání a zálohování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Výpočetní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vývojová prostředí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Multimédia a podpora spolupráce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a měření</a:t>
            </a:r>
          </a:p>
          <a:p>
            <a:pPr marL="324000" indent="-342900">
              <a:spcBef>
                <a:spcPts val="12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Správa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366468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90600" y="914400"/>
            <a:ext cx="7309644" cy="4800600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E-infrastruktura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CESNET slouží široké vědecké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komunitě.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Její služby využívá 94,13 % výzkumných organizací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ČR dle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VaV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rok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                      </a:t>
            </a:r>
            <a:r>
              <a:rPr lang="cs-CZ" sz="1100" i="1" dirty="0" smtClean="0">
                <a:solidFill>
                  <a:srgbClr val="56C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(Zdroj</a:t>
            </a:r>
            <a:r>
              <a:rPr lang="cs-CZ" sz="1100" i="1" dirty="0">
                <a:solidFill>
                  <a:srgbClr val="56C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vyzkum.cz)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oskytuje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služby všem schváleným Velkým infrastrukturám v Cestovní mapě Velkých infrastruktur. 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113 přijatých projektů v rámci Operačního programu VaVpI poskytuje služby na institucionální úrovni 101 z těchto projektů.</a:t>
            </a:r>
          </a:p>
          <a:p>
            <a:pPr marL="324000" indent="0">
              <a:spcAft>
                <a:spcPts val="2000"/>
              </a:spcAft>
              <a:buNone/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dnadpis 3"/>
          <p:cNvSpPr txBox="1">
            <a:spLocks/>
          </p:cNvSpPr>
          <p:nvPr/>
        </p:nvSpPr>
        <p:spPr>
          <a:xfrm>
            <a:off x="762000" y="6389511"/>
            <a:ext cx="8040687" cy="3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200" cap="all" spc="200">
                <a:solidFill>
                  <a:srgbClr val="00529B"/>
                </a:solidFill>
              </a:defRPr>
            </a:lvl1pPr>
            <a:lvl2pPr marL="463550" indent="-23177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/>
            </a:lvl2pPr>
            <a:lvl3pPr marL="682625" indent="-21907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lvl3pPr>
            <a:lvl4pPr marL="857250" indent="-174625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4pPr>
            <a:lvl5pPr marL="1030288" indent="-173038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/>
            </a:lvl5pPr>
            <a:lvl6pPr marL="120700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38074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5544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72821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 algn="r"/>
            <a:r>
              <a:rPr lang="cs-CZ" dirty="0"/>
              <a:t>Národní e-infrastruktura </a:t>
            </a:r>
            <a:r>
              <a:rPr lang="cs-CZ" b="1" dirty="0"/>
              <a:t>CESNET</a:t>
            </a:r>
            <a:r>
              <a:rPr lang="cs-CZ" dirty="0"/>
              <a:t> pro vědu, výzkum a vzdělávání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4246809267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Digital_Blue_Tunnel_16x9_TP102895246.potx" id="{142D9831-DF2A-4A79-B70A-86EE526E7082}" vid="{6A64F93E-9975-4DAF-937F-4C98487F0739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Předvádění na obrazovce (4:3)</PresentationFormat>
  <Paragraphs>78</Paragraphs>
  <Slides>12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Digital Blue Tunnel 16x9</vt:lpstr>
      <vt:lpstr>Snímek 1</vt:lpstr>
      <vt:lpstr>E –INFRASTRUKTURA CESNET</vt:lpstr>
      <vt:lpstr>E –INFRASTRUKTURA CESNET</vt:lpstr>
      <vt:lpstr>Snímek 4</vt:lpstr>
      <vt:lpstr>ZÁKLADNÍ KOMPONENTY  E –INFRASTRUKTURY</vt:lpstr>
      <vt:lpstr>Snímek 6</vt:lpstr>
      <vt:lpstr>Snímek 7</vt:lpstr>
      <vt:lpstr>Snímek 8</vt:lpstr>
      <vt:lpstr>Snímek 9</vt:lpstr>
      <vt:lpstr>UŽIVATELÉ E-INFRASTRUKTURY</vt:lpstr>
      <vt:lpstr>Snímek 11</vt:lpstr>
      <vt:lpstr>SDRUŽENÍ CESNET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2014-11-27T12:47:59Z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